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66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" name="Google Shape;25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" name="Google Shape;25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" name="Google Shape;28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" name="Google Shape;2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Divider">
    <p:bg>
      <p:bgPr>
        <a:solidFill>
          <a:schemeClr val="lt2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117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" name="Google Shape;9;p2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13" name="Google Shape;13;p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– Sidebar">
  <p:cSld name="CUSTOM_5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11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9" name="Google Shape;109;p11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0" name="Google Shape;110;p11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11" name="Google Shape;111;p11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1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19" name="Google Shape;119;p11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115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115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115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115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115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115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1150" algn="l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">
  <p:cSld name="CUSTOM_8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" name="Google Shape;123;p12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4" name="Google Shape;124;p12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25" name="Google Shape;125;p1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4" name="Google Shape;134;p12"/>
          <p:cNvCxnSpPr/>
          <p:nvPr/>
        </p:nvCxnSpPr>
        <p:spPr>
          <a:xfrm rot="10800000">
            <a:off x="4572000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5" name="Google Shape;135;p12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1150" algn="l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body" idx="2"/>
          </p:nvPr>
        </p:nvSpPr>
        <p:spPr>
          <a:xfrm>
            <a:off x="4750000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11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1150" algn="l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 w/ Image">
  <p:cSld name="CUSTOM_8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de-DE"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9" name="Google Shape;139;p13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0" name="Google Shape;140;p1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41" name="Google Shape;141;p1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" name="Google Shape;149;p1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302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02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02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02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0200" algn="l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– Columns">
  <p:cSld name="CUSTOM_8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1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53" name="Google Shape;153;p1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4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1" name="Google Shape;161;p14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2" name="Google Shape;162;p14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3" name="Google Shape;163;p14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4" name="Google Shape;164;p14"/>
          <p:cNvCxnSpPr/>
          <p:nvPr/>
        </p:nvCxnSpPr>
        <p:spPr>
          <a:xfrm rot="10800000">
            <a:off x="30678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5" name="Google Shape;165;p14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6" name="Google Shape;166;p14"/>
          <p:cNvSpPr txBox="1"/>
          <p:nvPr/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14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8" name="Google Shape;168;p14"/>
          <p:cNvSpPr txBox="1">
            <a:spLocks noGrp="1"/>
          </p:cNvSpPr>
          <p:nvPr>
            <p:ph type="body" idx="2"/>
          </p:nvPr>
        </p:nvSpPr>
        <p:spPr>
          <a:xfrm>
            <a:off x="3207300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9" name="Google Shape;169;p14"/>
          <p:cNvSpPr txBox="1">
            <a:spLocks noGrp="1"/>
          </p:cNvSpPr>
          <p:nvPr>
            <p:ph type="body" idx="3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95DD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C95D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Google Shape;172;p15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C95DD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C95DD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95DD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95DD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95DD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6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75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">
  <p:cSld name="Divider_2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7"/>
          <p:cNvSpPr/>
          <p:nvPr/>
        </p:nvSpPr>
        <p:spPr>
          <a:xfrm>
            <a:off x="0" y="4629151"/>
            <a:ext cx="9144000" cy="385800"/>
          </a:xfrm>
          <a:prstGeom prst="rect">
            <a:avLst/>
          </a:prstGeom>
          <a:solidFill>
            <a:srgbClr val="0068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7"/>
          <p:cNvSpPr txBox="1">
            <a:spLocks noGrp="1"/>
          </p:cNvSpPr>
          <p:nvPr>
            <p:ph type="ctrTitle"/>
          </p:nvPr>
        </p:nvSpPr>
        <p:spPr>
          <a:xfrm>
            <a:off x="1017588" y="1739931"/>
            <a:ext cx="6048300" cy="6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body" idx="1"/>
          </p:nvPr>
        </p:nvSpPr>
        <p:spPr>
          <a:xfrm>
            <a:off x="1026055" y="2447129"/>
            <a:ext cx="60483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1C7B7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C7B7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95DD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95DD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95DD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81" name="Google Shape;181;p17" descr="EMC logo white-lg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51412" y="4686263"/>
            <a:ext cx="899577" cy="25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Google Shape;184;p18"/>
          <p:cNvSpPr txBox="1">
            <a:spLocks noGrp="1"/>
          </p:cNvSpPr>
          <p:nvPr>
            <p:ph type="body" idx="1"/>
          </p:nvPr>
        </p:nvSpPr>
        <p:spPr>
          <a:xfrm>
            <a:off x="366716" y="1074738"/>
            <a:ext cx="8410500" cy="3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Verdana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Verdana"/>
              <a:buChar char="—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»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votal Title Slide">
  <p:cSld name="Pivotal Title Slide">
    <p:bg>
      <p:bgPr>
        <a:solidFill>
          <a:schemeClr val="accent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7" name="Google Shape;187;p19" descr="EMC-no-tag_white_RGB-150dpi.png"/>
          <p:cNvPicPr preferRelativeResize="0"/>
          <p:nvPr/>
        </p:nvPicPr>
        <p:blipFill rotWithShape="1">
          <a:blip r:embed="rId2">
            <a:alphaModFix amt="31000"/>
          </a:blip>
          <a:srcRect/>
          <a:stretch/>
        </p:blipFill>
        <p:spPr>
          <a:xfrm>
            <a:off x="1934110" y="1452327"/>
            <a:ext cx="5152491" cy="1362548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9"/>
          <p:cNvSpPr txBox="1"/>
          <p:nvPr/>
        </p:nvSpPr>
        <p:spPr>
          <a:xfrm>
            <a:off x="1701800" y="2984500"/>
            <a:ext cx="5689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de-DE"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A NEW PLATFORM </a:t>
            </a:r>
            <a:r>
              <a:rPr lang="de-DE" sz="2400" b="0" i="0" u="none" strike="noStrike" cap="none">
                <a:solidFill>
                  <a:srgbClr val="3EA7BC"/>
                </a:solidFill>
                <a:latin typeface="Arial"/>
                <a:ea typeface="Arial"/>
                <a:cs typeface="Arial"/>
                <a:sym typeface="Arial"/>
              </a:rPr>
              <a:t>FOR A NEW ERA</a:t>
            </a:r>
            <a:endParaRPr sz="2400" b="0" i="0" u="none" strike="noStrike" cap="none">
              <a:solidFill>
                <a:srgbClr val="3EA7B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Title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5" name="Google Shape;25;p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" name="Google Shape;33;p3"/>
          <p:cNvSpPr txBox="1">
            <a:spLocks noGrp="1"/>
          </p:cNvSpPr>
          <p:nvPr>
            <p:ph type="body" idx="1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with Subtitle and Content">
  <p:cSld name="1_Title with Subtitle and Conte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366715" y="785814"/>
            <a:ext cx="8410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95DD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95DD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95DD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95DD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95DD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2"/>
          </p:nvPr>
        </p:nvSpPr>
        <p:spPr>
          <a:xfrm>
            <a:off x="366715" y="1419224"/>
            <a:ext cx="8410500" cy="30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Verdana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Verdana"/>
              <a:buChar char="—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»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– Divider">
  <p:cSld name="Divider_1">
    <p:bg>
      <p:bgPr>
        <a:solidFill>
          <a:schemeClr val="lt2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  <a:defRPr sz="4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41" name="Google Shape;41;p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42" name="Google Shape;42;p6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0" name="Google Shape;50;p6"/>
          <p:cNvCxnSpPr/>
          <p:nvPr/>
        </p:nvCxnSpPr>
        <p:spPr>
          <a:xfrm rot="10800000">
            <a:off x="4309650" y="2255484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6"/>
          <p:cNvSpPr txBox="1">
            <a:spLocks noGrp="1"/>
          </p:cNvSpPr>
          <p:nvPr>
            <p:ph type="subTitle" idx="1"/>
          </p:nvPr>
        </p:nvSpPr>
        <p:spPr>
          <a:xfrm>
            <a:off x="1740900" y="1801250"/>
            <a:ext cx="56622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Intr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55" name="Google Shape;55;p7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6" name="Google Shape;56;p7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57" name="Google Shape;57;p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5" name="Google Shape;65;p7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6" name="Google Shape;66;p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2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0200" algn="l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– Diagram Box">
  <p:cSld name="Title Slide_4">
    <p:bg>
      <p:bgPr>
        <a:solidFill>
          <a:srgbClr val="F3F3F3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70" name="Google Shape;70;p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71" name="Google Shape;71;p8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" name="Google Shape;79;p8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" name="Google Shape;80;p8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1" name="Google Shape;81;p8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" name="Google Shape;82;p8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3" name="Google Shape;83;p8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Title Slide_3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9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87" name="Google Shape;87;p9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88" name="Google Shape;88;p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9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 – Night Mode">
  <p:cSld name="Title Slide_2">
    <p:bg>
      <p:bgPr>
        <a:solidFill>
          <a:schemeClr val="dk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sz="25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98" name="Google Shape;98;p10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99" name="Google Shape;99;p1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0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>
            <a:spLocks noGrp="1"/>
          </p:cNvSpPr>
          <p:nvPr>
            <p:ph type="title"/>
          </p:nvPr>
        </p:nvSpPr>
        <p:spPr>
          <a:xfrm>
            <a:off x="307747" y="1250764"/>
            <a:ext cx="6684900" cy="18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2300"/>
              <a:buNone/>
            </a:pPr>
            <a:endParaRPr sz="2300" b="0" dirty="0">
              <a:solidFill>
                <a:schemeClr val="fol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2300"/>
              <a:buNone/>
            </a:pPr>
            <a:r>
              <a:rPr lang="de-DE" sz="2300" b="0" dirty="0">
                <a:solidFill>
                  <a:schemeClr val="folHlink"/>
                </a:solidFill>
                <a:latin typeface="Arial"/>
                <a:ea typeface="Arial"/>
                <a:cs typeface="Arial"/>
                <a:sym typeface="Arial"/>
              </a:rPr>
              <a:t>Greenplum Workshop</a:t>
            </a:r>
            <a:endParaRPr sz="2300" b="0" dirty="0">
              <a:solidFill>
                <a:schemeClr val="fol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600"/>
              </a:spcAft>
              <a:buSzPts val="2300"/>
              <a:buNone/>
            </a:pPr>
            <a:r>
              <a:rPr lang="de-DE" sz="2300" b="0" dirty="0">
                <a:solidFill>
                  <a:schemeClr val="folHlink"/>
                </a:solidFill>
                <a:latin typeface="Arial"/>
                <a:ea typeface="Arial"/>
                <a:cs typeface="Arial"/>
                <a:sym typeface="Arial"/>
              </a:rPr>
              <a:t>Partitioning </a:t>
            </a:r>
            <a:r>
              <a:rPr lang="de-DE" sz="2300" b="0" dirty="0" err="1">
                <a:solidFill>
                  <a:schemeClr val="folHlink"/>
                </a:solidFill>
                <a:latin typeface="Arial"/>
                <a:ea typeface="Arial"/>
                <a:cs typeface="Arial"/>
                <a:sym typeface="Arial"/>
              </a:rPr>
              <a:t>Postgres</a:t>
            </a:r>
            <a:r>
              <a:rPr lang="de-DE" sz="2300" b="0" dirty="0">
                <a:solidFill>
                  <a:schemeClr val="folHlink"/>
                </a:solidFill>
                <a:latin typeface="Arial"/>
                <a:ea typeface="Arial"/>
                <a:cs typeface="Arial"/>
                <a:sym typeface="Arial"/>
              </a:rPr>
              <a:t> versus GPDB 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9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de-DE"/>
              <a:t>PostgreSQL: pg_partman</a:t>
            </a:r>
            <a:endParaRPr sz="32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9"/>
          <p:cNvSpPr txBox="1">
            <a:spLocks noGrp="1"/>
          </p:cNvSpPr>
          <p:nvPr>
            <p:ph type="body" idx="2"/>
          </p:nvPr>
        </p:nvSpPr>
        <p:spPr>
          <a:xfrm>
            <a:off x="265913" y="1018433"/>
            <a:ext cx="8612100" cy="3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CREATE schema test;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CREATE TABLE test.part_test (col1 SERIAL, col2 TEXT, col3 TIMESTAMPTZ NOT NULL DEFAULT now());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SELECT partman.create_parent('test.part_test', 'col3', ’native', 'daily');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or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SELECT partman.create_parent('test.part_test', 'col1', 'partman', '100000');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SELECT run_maintenance();</a:t>
            </a:r>
            <a:endParaRPr sz="1400"/>
          </a:p>
        </p:txBody>
      </p:sp>
      <p:sp>
        <p:nvSpPr>
          <p:cNvPr id="255" name="Google Shape;255;p29"/>
          <p:cNvSpPr/>
          <p:nvPr/>
        </p:nvSpPr>
        <p:spPr>
          <a:xfrm>
            <a:off x="5030464" y="1455143"/>
            <a:ext cx="1559249" cy="299045"/>
          </a:xfrm>
          <a:prstGeom prst="wedgeRoundRectCallout">
            <a:avLst>
              <a:gd name="adj1" fmla="val -63916"/>
              <a:gd name="adj2" fmla="val 58210"/>
              <a:gd name="adj3" fmla="val 16667"/>
            </a:avLst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PostgreSQL &gt;= 11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9"/>
          <p:cNvSpPr/>
          <p:nvPr/>
        </p:nvSpPr>
        <p:spPr>
          <a:xfrm>
            <a:off x="5182864" y="2694981"/>
            <a:ext cx="1406849" cy="299045"/>
          </a:xfrm>
          <a:prstGeom prst="wedgeRoundRectCallout">
            <a:avLst>
              <a:gd name="adj1" fmla="val -65609"/>
              <a:gd name="adj2" fmla="val -58578"/>
              <a:gd name="adj3" fmla="val 16667"/>
            </a:avLst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PostgreSQL &lt; 11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0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de-DE" dirty="0" err="1"/>
              <a:t>Limitations</a:t>
            </a:r>
            <a:r>
              <a:rPr lang="de-DE" dirty="0"/>
              <a:t> in Greenplum Database</a:t>
            </a:r>
            <a:endParaRPr sz="32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0"/>
          <p:cNvSpPr txBox="1">
            <a:spLocks noGrp="1"/>
          </p:cNvSpPr>
          <p:nvPr>
            <p:ph type="body" idx="2"/>
          </p:nvPr>
        </p:nvSpPr>
        <p:spPr>
          <a:xfrm>
            <a:off x="265913" y="1018433"/>
            <a:ext cx="8612100" cy="3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32767 partitions per table</a:t>
            </a:r>
            <a:endParaRPr sz="140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Primary Key (or Unique Constraint) must contain all partitioned colums</a:t>
            </a:r>
            <a:endParaRPr sz="140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GPORCA only supports uniform partitioned tables</a:t>
            </a:r>
            <a:endParaRPr sz="1400"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•"/>
            </a:pPr>
            <a:r>
              <a:rPr lang="de-DE" sz="1000"/>
              <a:t>Otherwise fallback to the legacy planner (soon: Postgres Planner)</a:t>
            </a:r>
            <a:endParaRPr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/>
              <a:t>Queries against external table partitions use the legacy planner</a:t>
            </a:r>
            <a:endParaRPr sz="140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/>
              <a:t>External table partitions are read-only, no write operations possible</a:t>
            </a:r>
            <a:endParaRPr sz="140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/>
              <a:t>Limited subset of ALTER PARTITION functionality if external tables are involved</a:t>
            </a:r>
            <a:endParaRPr sz="140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/>
              <a:t>No good tool around for automatically managing rolling partitions</a:t>
            </a:r>
            <a:endParaRPr sz="140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/>
              <a:t>Multi-level partitions create a large number of entries in pg_class and pg_attributes</a:t>
            </a:r>
            <a:endParaRPr sz="140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/>
              <a:t>Multi-level partitions with column-based storage can lead to a large number of open file descriptors</a:t>
            </a:r>
            <a:endParaRPr sz="140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de-DE"/>
              <a:t>Limitations in PostgreSQL</a:t>
            </a:r>
            <a:endParaRPr sz="32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31"/>
          <p:cNvSpPr txBox="1">
            <a:spLocks noGrp="1"/>
          </p:cNvSpPr>
          <p:nvPr>
            <p:ph type="body" idx="2"/>
          </p:nvPr>
        </p:nvSpPr>
        <p:spPr>
          <a:xfrm>
            <a:off x="265913" y="1018433"/>
            <a:ext cx="8612100" cy="3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No split partition support</a:t>
            </a:r>
            <a:endParaRPr sz="140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Multiple steps necessary for creating partitions</a:t>
            </a:r>
            <a:endParaRPr sz="140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During partition assignment the table is scanned for CHECK constraint violations</a:t>
            </a:r>
            <a:endParaRPr sz="140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The default partition is scanned for CHECK constrain violations every time partitions are changed</a:t>
            </a:r>
            <a:endParaRPr sz="140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Indexes are not automatically created on new partitions</a:t>
            </a:r>
            <a:endParaRPr sz="140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UPDATE cannot move rows between partitions</a:t>
            </a:r>
            <a:endParaRPr sz="140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Lower bound for MINVALUE is always inclusive, upper bound for MAXVALUE is always exclusive</a:t>
            </a:r>
            <a:endParaRPr sz="140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de-DE"/>
              <a:t>Maintain Partitions</a:t>
            </a:r>
            <a:endParaRPr sz="32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2"/>
          <p:cNvSpPr txBox="1">
            <a:spLocks noGrp="1"/>
          </p:cNvSpPr>
          <p:nvPr>
            <p:ph type="body" idx="2"/>
          </p:nvPr>
        </p:nvSpPr>
        <p:spPr>
          <a:xfrm>
            <a:off x="265913" y="1018433"/>
            <a:ext cx="8612100" cy="3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Create a new partition:</a:t>
            </a:r>
            <a:endParaRPr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•"/>
            </a:pPr>
            <a:r>
              <a:rPr lang="de-DE" sz="1000"/>
              <a:t>PostgreSQL: CREATE TABLE &lt;partition&gt; PARTITION OF &lt;parent table&gt;</a:t>
            </a:r>
            <a:endParaRPr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•"/>
            </a:pPr>
            <a:r>
              <a:rPr lang="de-DE" sz="1000"/>
              <a:t>GPDB: ALTER TABLE &lt;parent table&gt; ADD PARTITION</a:t>
            </a:r>
            <a:endParaRPr/>
          </a:p>
          <a:p>
            <a:pPr marL="22860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 sz="140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Drop a partition:</a:t>
            </a:r>
            <a:endParaRPr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•"/>
            </a:pPr>
            <a:r>
              <a:rPr lang="de-DE" sz="1000"/>
              <a:t>PostgreSQL: DROP TABLE &lt;partition&gt;</a:t>
            </a:r>
            <a:endParaRPr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•"/>
            </a:pPr>
            <a:r>
              <a:rPr lang="de-DE" sz="1000"/>
              <a:t>GPDB: ALTER TABLE &lt;parent table&gt; DROP PARTITION</a:t>
            </a:r>
            <a:endParaRPr/>
          </a:p>
          <a:p>
            <a:pPr marL="22860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 sz="140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/>
              <a:t>Detach a partition:</a:t>
            </a:r>
            <a:endParaRPr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•"/>
            </a:pPr>
            <a:r>
              <a:rPr lang="de-DE" sz="1000"/>
              <a:t>PostgreSQL: ALTER TABLE &lt;parent table&gt; DETACH PARTITION &lt;partition&gt;</a:t>
            </a:r>
            <a:endParaRPr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•"/>
            </a:pPr>
            <a:r>
              <a:rPr lang="de-DE" sz="1000"/>
              <a:t>GPDB: ALTER TABLE &lt;parent table&gt; EXCHANGE PARTITION &lt;new partition&gt;</a:t>
            </a:r>
            <a:endParaRPr/>
          </a:p>
          <a:p>
            <a:pPr marL="22860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/>
              <a:t>Truncate a partition:</a:t>
            </a:r>
            <a:endParaRPr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</a:pPr>
            <a:r>
              <a:rPr lang="de-DE" sz="1000"/>
              <a:t>PostgreSQL: TRUNCATE TABLE &lt;partition&gt;</a:t>
            </a:r>
            <a:endParaRPr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</a:pPr>
            <a:r>
              <a:rPr lang="de-DE" sz="1000"/>
              <a:t>GPDB: ALTER TABLE &lt;parent table&gt; TRUNCATE PARTITION &lt;definition or partition name&gt;</a:t>
            </a:r>
            <a:endParaRPr/>
          </a:p>
          <a:p>
            <a:pPr marL="22860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/>
              <a:t>Exchange a partition:</a:t>
            </a:r>
            <a:endParaRPr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</a:pPr>
            <a:r>
              <a:rPr lang="de-DE" sz="1000"/>
              <a:t>PostgreSQL: ALTER TABLE &lt;parent table&gt; DETACH PARTITION &lt;partition&gt; + ATTACH PARTITION &lt;partition&gt;</a:t>
            </a:r>
            <a:endParaRPr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</a:pPr>
            <a:r>
              <a:rPr lang="de-DE" sz="1000"/>
              <a:t>GPDB: ALTER TABLE &lt;parent table&gt; EXCHANGE PARTITION</a:t>
            </a:r>
            <a:endParaRPr/>
          </a:p>
        </p:txBody>
      </p:sp>
      <p:sp>
        <p:nvSpPr>
          <p:cNvPr id="275" name="Google Shape;275;p32"/>
          <p:cNvSpPr/>
          <p:nvPr/>
        </p:nvSpPr>
        <p:spPr>
          <a:xfrm>
            <a:off x="5601963" y="2098177"/>
            <a:ext cx="1587626" cy="444477"/>
          </a:xfrm>
          <a:prstGeom prst="wedgeRoundRectCallout">
            <a:avLst>
              <a:gd name="adj1" fmla="val -84048"/>
              <a:gd name="adj2" fmla="val 74342"/>
              <a:gd name="adj3" fmla="val 16667"/>
            </a:avLst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Standalone table afterwards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2"/>
          <p:cNvSpPr/>
          <p:nvPr/>
        </p:nvSpPr>
        <p:spPr>
          <a:xfrm>
            <a:off x="5840214" y="2695054"/>
            <a:ext cx="1587626" cy="444477"/>
          </a:xfrm>
          <a:prstGeom prst="wedgeRoundRectCallout">
            <a:avLst>
              <a:gd name="adj1" fmla="val -71549"/>
              <a:gd name="adj2" fmla="val 10053"/>
              <a:gd name="adj3" fmla="val 16667"/>
            </a:avLst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really “DETACH”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2"/>
          <p:cNvSpPr/>
          <p:nvPr/>
        </p:nvSpPr>
        <p:spPr>
          <a:xfrm>
            <a:off x="3881113" y="3135824"/>
            <a:ext cx="1270325" cy="289458"/>
          </a:xfrm>
          <a:prstGeom prst="wedgeRoundRectCallout">
            <a:avLst>
              <a:gd name="adj1" fmla="val -77175"/>
              <a:gd name="adj2" fmla="val 74342"/>
              <a:gd name="adj3" fmla="val 16667"/>
            </a:avLst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Need to know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33" descr="SiliconValley-01.jpg"/>
          <p:cNvPicPr preferRelativeResize="0"/>
          <p:nvPr/>
        </p:nvPicPr>
        <p:blipFill rotWithShape="1">
          <a:blip r:embed="rId3">
            <a:alphaModFix/>
          </a:blip>
          <a:srcRect t="1976" r="25810" b="3125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3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117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33"/>
          <p:cNvSpPr txBox="1"/>
          <p:nvPr/>
        </p:nvSpPr>
        <p:spPr>
          <a:xfrm>
            <a:off x="668800" y="2538500"/>
            <a:ext cx="77967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Transforming How The World Builds Software</a:t>
            </a:r>
            <a:endParaRPr sz="2500" b="0" i="0" u="none" strike="noStrike" cap="none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85" name="Google Shape;285;p33"/>
          <p:cNvCxnSpPr/>
          <p:nvPr/>
        </p:nvCxnSpPr>
        <p:spPr>
          <a:xfrm>
            <a:off x="4202557" y="2323836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6" name="Google Shape;286;p33"/>
          <p:cNvGrpSpPr/>
          <p:nvPr/>
        </p:nvGrpSpPr>
        <p:grpSpPr>
          <a:xfrm>
            <a:off x="3681215" y="1516127"/>
            <a:ext cx="1866239" cy="437131"/>
            <a:chOff x="1841475" y="2392725"/>
            <a:chExt cx="3928925" cy="920275"/>
          </a:xfrm>
        </p:grpSpPr>
        <p:sp>
          <p:nvSpPr>
            <p:cNvPr id="287" name="Google Shape;287;p3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5" name="Google Shape;295;p33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de-DE" sz="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2018 Pivotal Software, Inc. All rights Reserved.</a:t>
            </a:r>
            <a:endParaRPr sz="6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de-DE" dirty="0"/>
              <a:t>Partitioning in </a:t>
            </a:r>
            <a:r>
              <a:rPr lang="de-DE" dirty="0" err="1"/>
              <a:t>Postgres</a:t>
            </a:r>
            <a:r>
              <a:rPr lang="de-DE" dirty="0"/>
              <a:t> versus GPDB</a:t>
            </a:r>
            <a:endParaRPr dirty="0"/>
          </a:p>
        </p:txBody>
      </p:sp>
      <p:sp>
        <p:nvSpPr>
          <p:cNvPr id="200" name="Google Shape;200;p21"/>
          <p:cNvSpPr txBox="1">
            <a:spLocks noGrp="1"/>
          </p:cNvSpPr>
          <p:nvPr>
            <p:ph type="body" idx="1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rtl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de-DE" sz="1800" b="1" dirty="0">
                <a:solidFill>
                  <a:srgbClr val="000000"/>
                </a:solidFill>
              </a:rPr>
              <a:t>This </a:t>
            </a:r>
            <a:r>
              <a:rPr lang="de-DE" sz="1800" b="1" dirty="0" err="1">
                <a:solidFill>
                  <a:srgbClr val="000000"/>
                </a:solidFill>
              </a:rPr>
              <a:t>chapter</a:t>
            </a:r>
            <a:r>
              <a:rPr lang="de-DE" sz="1800" b="1" dirty="0">
                <a:solidFill>
                  <a:srgbClr val="000000"/>
                </a:solidFill>
              </a:rPr>
              <a:t> </a:t>
            </a:r>
            <a:r>
              <a:rPr lang="de-DE" sz="1800" b="1" dirty="0" err="1">
                <a:solidFill>
                  <a:srgbClr val="000000"/>
                </a:solidFill>
              </a:rPr>
              <a:t>gives</a:t>
            </a:r>
            <a:r>
              <a:rPr lang="de-DE" sz="1800" b="1" dirty="0">
                <a:solidFill>
                  <a:srgbClr val="000000"/>
                </a:solidFill>
              </a:rPr>
              <a:t> </a:t>
            </a:r>
            <a:r>
              <a:rPr lang="de-DE" sz="1800" b="1" dirty="0" err="1">
                <a:solidFill>
                  <a:srgbClr val="000000"/>
                </a:solidFill>
              </a:rPr>
              <a:t>you</a:t>
            </a:r>
            <a:r>
              <a:rPr lang="de-DE" sz="1800" b="1" dirty="0">
                <a:solidFill>
                  <a:srgbClr val="000000"/>
                </a:solidFill>
              </a:rPr>
              <a:t> an </a:t>
            </a:r>
            <a:r>
              <a:rPr lang="de-DE" sz="1800" b="1" dirty="0" err="1">
                <a:solidFill>
                  <a:srgbClr val="000000"/>
                </a:solidFill>
              </a:rPr>
              <a:t>overview</a:t>
            </a:r>
            <a:r>
              <a:rPr lang="de-DE" sz="1800" b="1" dirty="0">
                <a:solidFill>
                  <a:srgbClr val="000000"/>
                </a:solidFill>
              </a:rPr>
              <a:t> </a:t>
            </a:r>
            <a:r>
              <a:rPr lang="de-DE" sz="1800" b="1" dirty="0" err="1">
                <a:solidFill>
                  <a:srgbClr val="000000"/>
                </a:solidFill>
              </a:rPr>
              <a:t>of</a:t>
            </a:r>
            <a:r>
              <a:rPr lang="de-DE" sz="1800" b="1" dirty="0">
                <a:solidFill>
                  <a:srgbClr val="000000"/>
                </a:solidFill>
              </a:rPr>
              <a:t> </a:t>
            </a:r>
            <a:r>
              <a:rPr lang="de-DE" sz="1800" b="1" dirty="0" err="1">
                <a:solidFill>
                  <a:srgbClr val="000000"/>
                </a:solidFill>
              </a:rPr>
              <a:t>the</a:t>
            </a:r>
            <a:r>
              <a:rPr lang="de-DE" sz="1800" b="1" dirty="0">
                <a:solidFill>
                  <a:srgbClr val="000000"/>
                </a:solidFill>
              </a:rPr>
              <a:t> </a:t>
            </a:r>
            <a:r>
              <a:rPr lang="de-DE" sz="1800" b="1" dirty="0" err="1">
                <a:solidFill>
                  <a:srgbClr val="000000"/>
                </a:solidFill>
              </a:rPr>
              <a:t>differences</a:t>
            </a:r>
            <a:r>
              <a:rPr lang="de-DE" sz="1800" b="1" dirty="0">
                <a:solidFill>
                  <a:srgbClr val="000000"/>
                </a:solidFill>
              </a:rPr>
              <a:t> </a:t>
            </a:r>
            <a:r>
              <a:rPr lang="de-DE" sz="1800" b="1" dirty="0" err="1">
                <a:solidFill>
                  <a:srgbClr val="000000"/>
                </a:solidFill>
              </a:rPr>
              <a:t>between</a:t>
            </a:r>
            <a:r>
              <a:rPr lang="de-DE" sz="1800" b="1" dirty="0">
                <a:solidFill>
                  <a:srgbClr val="000000"/>
                </a:solidFill>
              </a:rPr>
              <a:t> </a:t>
            </a:r>
            <a:r>
              <a:rPr lang="de-DE" sz="1800" b="1" dirty="0" err="1">
                <a:solidFill>
                  <a:srgbClr val="000000"/>
                </a:solidFill>
              </a:rPr>
              <a:t>PostgreSQL</a:t>
            </a:r>
            <a:r>
              <a:rPr lang="de-DE" sz="1800" b="1" dirty="0">
                <a:solidFill>
                  <a:srgbClr val="000000"/>
                </a:solidFill>
              </a:rPr>
              <a:t> </a:t>
            </a:r>
            <a:r>
              <a:rPr lang="de-DE" sz="1800" b="1" dirty="0" err="1">
                <a:solidFill>
                  <a:srgbClr val="000000"/>
                </a:solidFill>
              </a:rPr>
              <a:t>and</a:t>
            </a:r>
            <a:r>
              <a:rPr lang="de-DE" sz="1800" b="1" dirty="0">
                <a:solidFill>
                  <a:srgbClr val="000000"/>
                </a:solidFill>
              </a:rPr>
              <a:t> Greenplum Databases </a:t>
            </a:r>
            <a:r>
              <a:rPr lang="de-DE" sz="1800" b="1" dirty="0" err="1">
                <a:solidFill>
                  <a:srgbClr val="000000"/>
                </a:solidFill>
              </a:rPr>
              <a:t>partitioning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de-DE" dirty="0"/>
              <a:t>Partitioning in Greenplum Database</a:t>
            </a:r>
            <a:endParaRPr sz="32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2"/>
          <p:cNvSpPr txBox="1">
            <a:spLocks noGrp="1"/>
          </p:cNvSpPr>
          <p:nvPr>
            <p:ph type="body" idx="2"/>
          </p:nvPr>
        </p:nvSpPr>
        <p:spPr>
          <a:xfrm>
            <a:off x="265913" y="1018433"/>
            <a:ext cx="8612100" cy="3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 dirty="0" err="1"/>
              <a:t>Basically</a:t>
            </a:r>
            <a:r>
              <a:rPr lang="de-DE" sz="1400" dirty="0"/>
              <a:t> </a:t>
            </a:r>
            <a:r>
              <a:rPr lang="de-DE" sz="1400" dirty="0" err="1"/>
              <a:t>available</a:t>
            </a:r>
            <a:r>
              <a:rPr lang="de-DE" sz="1400" dirty="0"/>
              <a:t> </a:t>
            </a:r>
            <a:r>
              <a:rPr lang="de-DE" sz="1400" dirty="0" err="1"/>
              <a:t>since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beginning</a:t>
            </a:r>
            <a:endParaRPr sz="1400" dirty="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 dirty="0"/>
              <a:t>2 </a:t>
            </a:r>
            <a:r>
              <a:rPr lang="de-DE" sz="1400" dirty="0" err="1"/>
              <a:t>levels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partitioning</a:t>
            </a:r>
            <a:r>
              <a:rPr lang="de-DE" sz="1400" dirty="0"/>
              <a:t> (</a:t>
            </a:r>
            <a:r>
              <a:rPr lang="de-DE" sz="1400" dirty="0" err="1"/>
              <a:t>partition</a:t>
            </a:r>
            <a:r>
              <a:rPr lang="de-DE" sz="1400" dirty="0"/>
              <a:t>, </a:t>
            </a:r>
            <a:r>
              <a:rPr lang="de-DE" sz="1400" dirty="0" err="1"/>
              <a:t>subpartition</a:t>
            </a:r>
            <a:r>
              <a:rPr lang="de-DE" sz="1400" dirty="0"/>
              <a:t>)</a:t>
            </a:r>
            <a:endParaRPr dirty="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 dirty="0" err="1"/>
              <a:t>Uses</a:t>
            </a:r>
            <a:r>
              <a:rPr lang="de-DE" sz="1400" dirty="0"/>
              <a:t> „INHERIT“ </a:t>
            </a:r>
            <a:r>
              <a:rPr lang="de-DE" sz="1400" dirty="0" err="1"/>
              <a:t>functionality</a:t>
            </a:r>
            <a:r>
              <a:rPr lang="de-DE" sz="1400" dirty="0"/>
              <a:t> </a:t>
            </a:r>
            <a:r>
              <a:rPr lang="de-DE" sz="1400" dirty="0" err="1"/>
              <a:t>under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hood</a:t>
            </a:r>
            <a:endParaRPr sz="1400" dirty="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 dirty="0" err="1"/>
              <a:t>Uses</a:t>
            </a:r>
            <a:r>
              <a:rPr lang="de-DE" sz="1400" dirty="0"/>
              <a:t> „CHECK“ </a:t>
            </a:r>
            <a:r>
              <a:rPr lang="de-DE" sz="1400" dirty="0" err="1"/>
              <a:t>constraints</a:t>
            </a:r>
            <a:endParaRPr sz="1400" dirty="0"/>
          </a:p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 dirty="0"/>
              <a:t>Works on top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data</a:t>
            </a:r>
            <a:r>
              <a:rPr lang="de-DE" sz="1400" dirty="0"/>
              <a:t> </a:t>
            </a:r>
            <a:r>
              <a:rPr lang="de-DE" sz="1400" dirty="0" err="1"/>
              <a:t>distribution</a:t>
            </a:r>
            <a:endParaRPr sz="1400" dirty="0"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•"/>
            </a:pPr>
            <a:r>
              <a:rPr lang="de-DE" sz="1000" dirty="0"/>
              <a:t>Never </a:t>
            </a:r>
            <a:r>
              <a:rPr lang="de-DE" sz="1000" dirty="0" err="1"/>
              <a:t>use</a:t>
            </a:r>
            <a:r>
              <a:rPr lang="de-DE" sz="1000" dirty="0"/>
              <a:t> </a:t>
            </a:r>
            <a:r>
              <a:rPr lang="de-DE" sz="1000" dirty="0" err="1"/>
              <a:t>the</a:t>
            </a:r>
            <a:r>
              <a:rPr lang="de-DE" sz="1000" dirty="0"/>
              <a:t> same </a:t>
            </a:r>
            <a:r>
              <a:rPr lang="de-DE" sz="1000" dirty="0" err="1"/>
              <a:t>partition</a:t>
            </a:r>
            <a:r>
              <a:rPr lang="de-DE" sz="1000" dirty="0"/>
              <a:t> </a:t>
            </a:r>
            <a:r>
              <a:rPr lang="de-DE" sz="1000" dirty="0" err="1"/>
              <a:t>and</a:t>
            </a:r>
            <a:r>
              <a:rPr lang="de-DE" sz="1000" dirty="0"/>
              <a:t> </a:t>
            </a:r>
            <a:r>
              <a:rPr lang="de-DE" sz="1000" dirty="0" err="1"/>
              <a:t>distribution</a:t>
            </a:r>
            <a:r>
              <a:rPr lang="de-DE" sz="1000" dirty="0"/>
              <a:t> </a:t>
            </a:r>
            <a:r>
              <a:rPr lang="de-DE" sz="1000" dirty="0" err="1"/>
              <a:t>key</a:t>
            </a:r>
            <a:endParaRPr sz="1000"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/>
              <a:t>Partition </a:t>
            </a:r>
            <a:r>
              <a:rPr lang="de-DE" sz="1400" dirty="0" err="1"/>
              <a:t>by</a:t>
            </a:r>
            <a:r>
              <a:rPr lang="de-DE" sz="1400" dirty="0"/>
              <a:t>: Date Range, </a:t>
            </a:r>
            <a:r>
              <a:rPr lang="de-DE" sz="1400" dirty="0" err="1"/>
              <a:t>Numeric</a:t>
            </a:r>
            <a:r>
              <a:rPr lang="de-DE" sz="1400" dirty="0"/>
              <a:t> Range, List, Multi-level</a:t>
            </a:r>
            <a:endParaRPr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/>
              <a:t>Query </a:t>
            </a:r>
            <a:r>
              <a:rPr lang="de-DE" sz="1400" dirty="0" err="1"/>
              <a:t>planner</a:t>
            </a:r>
            <a:r>
              <a:rPr lang="de-DE" sz="1400" dirty="0"/>
              <a:t> </a:t>
            </a:r>
            <a:r>
              <a:rPr lang="de-DE" sz="1400" dirty="0" err="1"/>
              <a:t>can</a:t>
            </a:r>
            <a:r>
              <a:rPr lang="de-DE" sz="1400" dirty="0"/>
              <a:t> </a:t>
            </a:r>
            <a:r>
              <a:rPr lang="de-DE" sz="1400" dirty="0" err="1"/>
              <a:t>prune</a:t>
            </a:r>
            <a:r>
              <a:rPr lang="de-DE" sz="1400" dirty="0"/>
              <a:t> </a:t>
            </a:r>
            <a:r>
              <a:rPr lang="de-DE" sz="1400" dirty="0" err="1"/>
              <a:t>partitions</a:t>
            </a:r>
            <a:r>
              <a:rPr lang="de-DE" sz="1400" dirty="0"/>
              <a:t> at </a:t>
            </a:r>
            <a:r>
              <a:rPr lang="de-DE" sz="1400" dirty="0" err="1"/>
              <a:t>planning</a:t>
            </a:r>
            <a:r>
              <a:rPr lang="de-DE" sz="1400" dirty="0"/>
              <a:t> time </a:t>
            </a:r>
            <a:r>
              <a:rPr lang="de-DE" sz="1400" dirty="0" err="1"/>
              <a:t>and</a:t>
            </a:r>
            <a:r>
              <a:rPr lang="de-DE" sz="1400" dirty="0"/>
              <a:t> at </a:t>
            </a:r>
            <a:r>
              <a:rPr lang="de-DE" sz="1400" dirty="0" err="1"/>
              <a:t>run</a:t>
            </a:r>
            <a:r>
              <a:rPr lang="de-DE" sz="1400" dirty="0"/>
              <a:t>-time</a:t>
            </a:r>
            <a:endParaRPr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/>
              <a:t>Default </a:t>
            </a:r>
            <a:r>
              <a:rPr lang="de-DE" sz="1400" dirty="0" err="1"/>
              <a:t>partitions</a:t>
            </a:r>
            <a:r>
              <a:rPr lang="de-DE" sz="1400" dirty="0"/>
              <a:t> </a:t>
            </a:r>
            <a:r>
              <a:rPr lang="de-DE" sz="1400" dirty="0" err="1"/>
              <a:t>are</a:t>
            </a:r>
            <a:r>
              <a:rPr lang="de-DE" sz="1400" dirty="0"/>
              <a:t> </a:t>
            </a:r>
            <a:r>
              <a:rPr lang="de-DE" sz="1400" dirty="0" err="1"/>
              <a:t>possible</a:t>
            </a:r>
            <a:endParaRPr sz="1400"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/>
              <a:t>Subpartition </a:t>
            </a:r>
            <a:r>
              <a:rPr lang="de-DE" sz="1400" dirty="0" err="1"/>
              <a:t>templates</a:t>
            </a:r>
            <a:r>
              <a:rPr lang="de-DE" sz="1400" dirty="0"/>
              <a:t> </a:t>
            </a:r>
            <a:r>
              <a:rPr lang="de-DE" sz="1400" dirty="0" err="1"/>
              <a:t>are</a:t>
            </a:r>
            <a:r>
              <a:rPr lang="de-DE" sz="1400" dirty="0"/>
              <a:t> </a:t>
            </a:r>
            <a:r>
              <a:rPr lang="de-DE" sz="1400" dirty="0" err="1"/>
              <a:t>possible</a:t>
            </a:r>
            <a:endParaRPr sz="1400"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/>
              <a:t>Splitting </a:t>
            </a:r>
            <a:r>
              <a:rPr lang="de-DE" sz="1400" dirty="0" err="1"/>
              <a:t>partitions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possible</a:t>
            </a:r>
            <a:endParaRPr sz="1400"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 err="1"/>
              <a:t>Exchanging</a:t>
            </a:r>
            <a:r>
              <a:rPr lang="de-DE" sz="1400" dirty="0"/>
              <a:t> </a:t>
            </a:r>
            <a:r>
              <a:rPr lang="de-DE" sz="1400" dirty="0" err="1"/>
              <a:t>partitions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possible</a:t>
            </a:r>
            <a:endParaRPr sz="14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de-DE" dirty="0"/>
              <a:t>Partitioning in </a:t>
            </a:r>
            <a:r>
              <a:rPr lang="de-DE" dirty="0" err="1"/>
              <a:t>PostgreSQL</a:t>
            </a:r>
            <a:endParaRPr sz="32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"/>
          <p:cNvSpPr txBox="1">
            <a:spLocks noGrp="1"/>
          </p:cNvSpPr>
          <p:nvPr>
            <p:ph type="body" idx="2"/>
          </p:nvPr>
        </p:nvSpPr>
        <p:spPr>
          <a:xfrm>
            <a:off x="265913" y="1018433"/>
            <a:ext cx="8612100" cy="3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•"/>
            </a:pPr>
            <a:r>
              <a:rPr lang="de-DE" sz="1400" dirty="0" err="1"/>
              <a:t>PostgreSQL</a:t>
            </a:r>
            <a:r>
              <a:rPr lang="de-DE" sz="1400" dirty="0"/>
              <a:t> </a:t>
            </a:r>
            <a:r>
              <a:rPr lang="de-DE" sz="1400" dirty="0" err="1"/>
              <a:t>started</a:t>
            </a:r>
            <a:r>
              <a:rPr lang="de-DE" sz="1400" dirty="0"/>
              <a:t> </a:t>
            </a:r>
            <a:r>
              <a:rPr lang="de-DE" sz="1400" dirty="0" err="1"/>
              <a:t>partition</a:t>
            </a:r>
            <a:r>
              <a:rPr lang="de-DE" sz="1400" dirty="0"/>
              <a:t> </a:t>
            </a:r>
            <a:r>
              <a:rPr lang="de-DE" sz="1400" dirty="0" err="1"/>
              <a:t>support</a:t>
            </a:r>
            <a:r>
              <a:rPr lang="de-DE" sz="1400" dirty="0"/>
              <a:t> in </a:t>
            </a:r>
            <a:r>
              <a:rPr lang="de-DE" sz="1400" dirty="0" err="1"/>
              <a:t>version</a:t>
            </a:r>
            <a:r>
              <a:rPr lang="de-DE" sz="1400" dirty="0"/>
              <a:t> 10</a:t>
            </a:r>
            <a:endParaRPr dirty="0"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•"/>
            </a:pPr>
            <a:r>
              <a:rPr lang="de-DE" sz="1000" dirty="0" err="1"/>
              <a:t>Before</a:t>
            </a:r>
            <a:r>
              <a:rPr lang="de-DE" sz="1000" dirty="0"/>
              <a:t> </a:t>
            </a:r>
            <a:r>
              <a:rPr lang="de-DE" sz="1000" dirty="0" err="1"/>
              <a:t>that</a:t>
            </a:r>
            <a:r>
              <a:rPr lang="de-DE" sz="1000" dirty="0"/>
              <a:t>, </a:t>
            </a:r>
            <a:r>
              <a:rPr lang="de-DE" sz="1000" dirty="0" err="1"/>
              <a:t>partitioning</a:t>
            </a:r>
            <a:r>
              <a:rPr lang="de-DE" sz="1000" dirty="0"/>
              <a:t> was </a:t>
            </a:r>
            <a:r>
              <a:rPr lang="de-DE" sz="1000" dirty="0" err="1"/>
              <a:t>only</a:t>
            </a:r>
            <a:r>
              <a:rPr lang="de-DE" sz="1000" dirty="0"/>
              <a:t> „</a:t>
            </a:r>
            <a:r>
              <a:rPr lang="de-DE" sz="1000" dirty="0" err="1"/>
              <a:t>inherited</a:t>
            </a:r>
            <a:r>
              <a:rPr lang="de-DE" sz="1000" dirty="0"/>
              <a:t> </a:t>
            </a:r>
            <a:r>
              <a:rPr lang="de-DE" sz="1000" dirty="0" err="1"/>
              <a:t>tables</a:t>
            </a:r>
            <a:r>
              <a:rPr lang="de-DE" sz="1000" dirty="0"/>
              <a:t>“ </a:t>
            </a:r>
            <a:r>
              <a:rPr lang="de-DE" sz="1000" dirty="0" err="1"/>
              <a:t>with</a:t>
            </a:r>
            <a:r>
              <a:rPr lang="de-DE" sz="1000" dirty="0"/>
              <a:t> </a:t>
            </a:r>
            <a:r>
              <a:rPr lang="de-DE" sz="1000" dirty="0" err="1"/>
              <a:t>handwritten</a:t>
            </a:r>
            <a:r>
              <a:rPr lang="de-DE" sz="1000" dirty="0"/>
              <a:t> </a:t>
            </a:r>
            <a:r>
              <a:rPr lang="de-DE" sz="1000" dirty="0" err="1"/>
              <a:t>code</a:t>
            </a:r>
            <a:r>
              <a:rPr lang="de-DE" sz="1000" dirty="0"/>
              <a:t> </a:t>
            </a:r>
            <a:r>
              <a:rPr lang="de-DE" sz="1000" dirty="0" err="1"/>
              <a:t>to</a:t>
            </a:r>
            <a:r>
              <a:rPr lang="de-DE" sz="1000" dirty="0"/>
              <a:t> manage </a:t>
            </a:r>
            <a:r>
              <a:rPr lang="de-DE" sz="1000" dirty="0" err="1"/>
              <a:t>the</a:t>
            </a:r>
            <a:r>
              <a:rPr lang="de-DE" sz="1000" dirty="0"/>
              <a:t> </a:t>
            </a:r>
            <a:r>
              <a:rPr lang="de-DE" sz="1000" dirty="0" err="1"/>
              <a:t>setup</a:t>
            </a:r>
            <a:r>
              <a:rPr lang="de-DE" sz="1000" dirty="0"/>
              <a:t>, </a:t>
            </a:r>
            <a:r>
              <a:rPr lang="de-DE" sz="1000" dirty="0" err="1"/>
              <a:t>no</a:t>
            </a:r>
            <a:r>
              <a:rPr lang="de-DE" sz="1000" dirty="0"/>
              <a:t> SQL </a:t>
            </a:r>
            <a:r>
              <a:rPr lang="de-DE" sz="1000" dirty="0" err="1"/>
              <a:t>support</a:t>
            </a:r>
            <a:endParaRPr sz="1000"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/>
              <a:t>Supports Range </a:t>
            </a:r>
            <a:r>
              <a:rPr lang="de-DE" sz="1400" dirty="0" err="1"/>
              <a:t>and</a:t>
            </a:r>
            <a:r>
              <a:rPr lang="de-DE" sz="1400" dirty="0"/>
              <a:t> List </a:t>
            </a:r>
            <a:r>
              <a:rPr lang="de-DE" sz="1400" dirty="0" err="1"/>
              <a:t>partitions</a:t>
            </a:r>
            <a:r>
              <a:rPr lang="de-DE" sz="1400" dirty="0"/>
              <a:t> in v10, also Hash </a:t>
            </a:r>
            <a:r>
              <a:rPr lang="de-DE" sz="1400" dirty="0" err="1"/>
              <a:t>partitions</a:t>
            </a:r>
            <a:r>
              <a:rPr lang="de-DE" sz="1400" dirty="0"/>
              <a:t> in v11</a:t>
            </a:r>
            <a:endParaRPr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 err="1"/>
              <a:t>Uses</a:t>
            </a:r>
            <a:r>
              <a:rPr lang="de-DE" sz="1400" dirty="0"/>
              <a:t> „INHERIT“ </a:t>
            </a:r>
            <a:r>
              <a:rPr lang="de-DE" sz="1400" dirty="0" err="1"/>
              <a:t>functionality</a:t>
            </a:r>
            <a:r>
              <a:rPr lang="de-DE" sz="1400" dirty="0"/>
              <a:t> </a:t>
            </a:r>
            <a:r>
              <a:rPr lang="de-DE" sz="1400" dirty="0" err="1"/>
              <a:t>under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hood</a:t>
            </a:r>
            <a:endParaRPr sz="1400"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 err="1"/>
              <a:t>Uses</a:t>
            </a:r>
            <a:r>
              <a:rPr lang="de-DE" sz="1400" dirty="0"/>
              <a:t> „CHECK“ </a:t>
            </a:r>
            <a:r>
              <a:rPr lang="de-DE" sz="1400" dirty="0" err="1"/>
              <a:t>constraints</a:t>
            </a:r>
            <a:endParaRPr sz="1400"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 err="1"/>
              <a:t>Subpartitions</a:t>
            </a:r>
            <a:r>
              <a:rPr lang="de-DE" sz="1400" dirty="0"/>
              <a:t> </a:t>
            </a:r>
            <a:r>
              <a:rPr lang="de-DE" sz="1400" dirty="0" err="1"/>
              <a:t>need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be</a:t>
            </a:r>
            <a:r>
              <a:rPr lang="de-DE" sz="1400" dirty="0"/>
              <a:t> </a:t>
            </a:r>
            <a:r>
              <a:rPr lang="de-DE" sz="1400" dirty="0" err="1"/>
              <a:t>created</a:t>
            </a:r>
            <a:r>
              <a:rPr lang="de-DE" sz="1400" dirty="0"/>
              <a:t> </a:t>
            </a:r>
            <a:r>
              <a:rPr lang="de-DE" sz="1400" dirty="0" err="1"/>
              <a:t>separately</a:t>
            </a:r>
            <a:endParaRPr sz="1400"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/>
              <a:t>Default </a:t>
            </a:r>
            <a:r>
              <a:rPr lang="de-DE" sz="1400" dirty="0" err="1"/>
              <a:t>partitions</a:t>
            </a:r>
            <a:r>
              <a:rPr lang="de-DE" sz="1400" dirty="0"/>
              <a:t> </a:t>
            </a:r>
            <a:r>
              <a:rPr lang="de-DE" sz="1400" dirty="0" err="1"/>
              <a:t>are</a:t>
            </a:r>
            <a:r>
              <a:rPr lang="de-DE" sz="1400" dirty="0"/>
              <a:t> </a:t>
            </a:r>
            <a:r>
              <a:rPr lang="de-DE" sz="1400" dirty="0" err="1"/>
              <a:t>possible</a:t>
            </a:r>
            <a:endParaRPr sz="1400"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 err="1"/>
              <a:t>Exchanging</a:t>
            </a:r>
            <a:r>
              <a:rPr lang="de-DE" sz="1400" dirty="0"/>
              <a:t> </a:t>
            </a:r>
            <a:r>
              <a:rPr lang="de-DE" sz="1400" dirty="0" err="1"/>
              <a:t>partitions</a:t>
            </a:r>
            <a:r>
              <a:rPr lang="de-DE" sz="1400" dirty="0"/>
              <a:t> </a:t>
            </a:r>
            <a:r>
              <a:rPr lang="de-DE" sz="1400" dirty="0" err="1"/>
              <a:t>are</a:t>
            </a:r>
            <a:r>
              <a:rPr lang="de-DE" sz="1400" dirty="0"/>
              <a:t> </a:t>
            </a:r>
            <a:r>
              <a:rPr lang="de-DE" sz="1400" dirty="0" err="1"/>
              <a:t>two</a:t>
            </a:r>
            <a:r>
              <a:rPr lang="de-DE" sz="1400" dirty="0"/>
              <a:t> </a:t>
            </a:r>
            <a:r>
              <a:rPr lang="de-DE" sz="1400" dirty="0" err="1"/>
              <a:t>steps</a:t>
            </a:r>
            <a:r>
              <a:rPr lang="de-DE" sz="1400" dirty="0"/>
              <a:t> (</a:t>
            </a:r>
            <a:r>
              <a:rPr lang="de-DE" sz="1400" dirty="0" err="1"/>
              <a:t>detach</a:t>
            </a:r>
            <a:r>
              <a:rPr lang="de-DE" sz="1400" dirty="0"/>
              <a:t>, </a:t>
            </a:r>
            <a:r>
              <a:rPr lang="de-DE" sz="1400" dirty="0" err="1"/>
              <a:t>attach</a:t>
            </a:r>
            <a:r>
              <a:rPr lang="de-DE" sz="1400" dirty="0"/>
              <a:t>)</a:t>
            </a:r>
            <a:endParaRPr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/>
              <a:t>Splitting </a:t>
            </a:r>
            <a:r>
              <a:rPr lang="de-DE" sz="1400" dirty="0" err="1"/>
              <a:t>partitions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not </a:t>
            </a:r>
            <a:r>
              <a:rPr lang="de-DE" sz="1400" dirty="0" err="1"/>
              <a:t>supported</a:t>
            </a:r>
            <a:endParaRPr sz="1400" dirty="0"/>
          </a:p>
          <a:p>
            <a:pPr marL="2286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de-DE" sz="1400" dirty="0" err="1"/>
              <a:t>pg_partman</a:t>
            </a:r>
            <a:r>
              <a:rPr lang="de-DE" sz="1400" dirty="0"/>
              <a:t> </a:t>
            </a:r>
            <a:r>
              <a:rPr lang="de-DE" sz="1400" dirty="0" err="1"/>
              <a:t>handles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rolling</a:t>
            </a:r>
            <a:r>
              <a:rPr lang="de-DE" sz="1400" dirty="0"/>
              <a:t> </a:t>
            </a:r>
            <a:r>
              <a:rPr lang="de-DE" sz="1400" dirty="0" err="1"/>
              <a:t>partitions</a:t>
            </a:r>
            <a:endParaRPr sz="1400" dirty="0"/>
          </a:p>
          <a:p>
            <a:pPr marL="685800" lvl="1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</a:pPr>
            <a:r>
              <a:rPr lang="de-DE" sz="1000" dirty="0"/>
              <a:t>Can </a:t>
            </a:r>
            <a:r>
              <a:rPr lang="de-DE" sz="1000" dirty="0" err="1"/>
              <a:t>work</a:t>
            </a:r>
            <a:r>
              <a:rPr lang="de-DE" sz="1000" dirty="0"/>
              <a:t> </a:t>
            </a:r>
            <a:r>
              <a:rPr lang="de-DE" sz="1000" dirty="0" err="1"/>
              <a:t>together</a:t>
            </a:r>
            <a:r>
              <a:rPr lang="de-DE" sz="1000" dirty="0"/>
              <a:t> </a:t>
            </a:r>
            <a:r>
              <a:rPr lang="de-DE" sz="1000" dirty="0" err="1"/>
              <a:t>with</a:t>
            </a:r>
            <a:r>
              <a:rPr lang="de-DE" sz="1000" dirty="0"/>
              <a:t> </a:t>
            </a:r>
            <a:r>
              <a:rPr lang="de-DE" sz="1000" dirty="0" err="1"/>
              <a:t>pg_jobmon</a:t>
            </a:r>
            <a:endParaRPr sz="1000" dirty="0"/>
          </a:p>
          <a:p>
            <a:pPr marL="22860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de-DE" dirty="0"/>
              <a:t>Greenplum: Partition </a:t>
            </a:r>
            <a:r>
              <a:rPr lang="de-DE" dirty="0" err="1"/>
              <a:t>by</a:t>
            </a:r>
            <a:r>
              <a:rPr lang="de-DE" dirty="0"/>
              <a:t> Date Range</a:t>
            </a:r>
            <a:endParaRPr sz="32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4"/>
          <p:cNvSpPr txBox="1">
            <a:spLocks noGrp="1"/>
          </p:cNvSpPr>
          <p:nvPr>
            <p:ph type="body" idx="2"/>
          </p:nvPr>
        </p:nvSpPr>
        <p:spPr>
          <a:xfrm>
            <a:off x="265913" y="1018433"/>
            <a:ext cx="8612100" cy="3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CREATE TABLE logdata (id INT, ts DATE, logtext TEXT)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DISTRIBUTED BY (id)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PARTITION BY RANGE (ts)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( START (date '2019-01-01') INCLUSIVE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 END (date '2020-01-01') EXCLUSIVE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 EVERY (INTERVAL '1 day') );</a:t>
            </a:r>
            <a:endParaRPr sz="1400"/>
          </a:p>
        </p:txBody>
      </p:sp>
      <p:sp>
        <p:nvSpPr>
          <p:cNvPr id="219" name="Google Shape;219;p24"/>
          <p:cNvSpPr/>
          <p:nvPr/>
        </p:nvSpPr>
        <p:spPr>
          <a:xfrm>
            <a:off x="3107278" y="2576498"/>
            <a:ext cx="1587626" cy="444477"/>
          </a:xfrm>
          <a:prstGeom prst="wedgeRoundRectCallout">
            <a:avLst>
              <a:gd name="adj1" fmla="val -101676"/>
              <a:gd name="adj2" fmla="val -95944"/>
              <a:gd name="adj3" fmla="val 16667"/>
            </a:avLst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365/366 partitions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de-DE" dirty="0"/>
              <a:t>Greenplum: Partition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Numeric</a:t>
            </a:r>
            <a:r>
              <a:rPr lang="de-DE" dirty="0"/>
              <a:t> Range</a:t>
            </a:r>
            <a:endParaRPr sz="32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5"/>
          <p:cNvSpPr txBox="1">
            <a:spLocks noGrp="1"/>
          </p:cNvSpPr>
          <p:nvPr>
            <p:ph type="body" idx="2"/>
          </p:nvPr>
        </p:nvSpPr>
        <p:spPr>
          <a:xfrm>
            <a:off x="265913" y="1018433"/>
            <a:ext cx="8612100" cy="3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CREATE TABLE rank (id INT, rank INT, year INT, gender CHAR(1), count INT)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DISTRIBUTED BY (id)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PARTITION BY RANGE (year)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( START (2016) END (2026) EVERY (1),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DEFAULT PARTITION extra );</a:t>
            </a:r>
            <a:endParaRPr sz="1400"/>
          </a:p>
        </p:txBody>
      </p:sp>
      <p:sp>
        <p:nvSpPr>
          <p:cNvPr id="226" name="Google Shape;226;p25"/>
          <p:cNvSpPr/>
          <p:nvPr/>
        </p:nvSpPr>
        <p:spPr>
          <a:xfrm>
            <a:off x="4065923" y="1667014"/>
            <a:ext cx="1587626" cy="444477"/>
          </a:xfrm>
          <a:prstGeom prst="wedgeRoundRectCallout">
            <a:avLst>
              <a:gd name="adj1" fmla="val -81549"/>
              <a:gd name="adj2" fmla="val -18520"/>
              <a:gd name="adj3" fmla="val 16667"/>
            </a:avLst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 partitions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5"/>
          <p:cNvSpPr/>
          <p:nvPr/>
        </p:nvSpPr>
        <p:spPr>
          <a:xfrm>
            <a:off x="2874580" y="2301254"/>
            <a:ext cx="1877677" cy="444477"/>
          </a:xfrm>
          <a:prstGeom prst="wedgeRoundRectCallout">
            <a:avLst>
              <a:gd name="adj1" fmla="val -84129"/>
              <a:gd name="adj2" fmla="val -77509"/>
              <a:gd name="adj3" fmla="val 16667"/>
            </a:avLst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 data which does not fit into the 10 years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de-DE" dirty="0"/>
              <a:t>Greenplum: Partition </a:t>
            </a:r>
            <a:r>
              <a:rPr lang="de-DE" dirty="0" err="1"/>
              <a:t>by</a:t>
            </a:r>
            <a:r>
              <a:rPr lang="de-DE" dirty="0"/>
              <a:t> List</a:t>
            </a:r>
            <a:endParaRPr sz="32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body" idx="2"/>
          </p:nvPr>
        </p:nvSpPr>
        <p:spPr>
          <a:xfrm>
            <a:off x="265913" y="1018433"/>
            <a:ext cx="8612100" cy="3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CREATE TABLE rank (id INT, rank INT, year INT, gender CHAR(1), count INT )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DISTRIBUTED BY (id)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PARTITION BY LIST (gender)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( PARTITION girls VALUES ('F'),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PARTITION boys VALUES ('M'),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DEFAULT PARTITION other );</a:t>
            </a:r>
            <a:endParaRPr sz="1400"/>
          </a:p>
        </p:txBody>
      </p:sp>
      <p:sp>
        <p:nvSpPr>
          <p:cNvPr id="234" name="Google Shape;234;p26"/>
          <p:cNvSpPr/>
          <p:nvPr/>
        </p:nvSpPr>
        <p:spPr>
          <a:xfrm>
            <a:off x="3022064" y="2523492"/>
            <a:ext cx="1877677" cy="444477"/>
          </a:xfrm>
          <a:prstGeom prst="wedgeRoundRectCallout">
            <a:avLst>
              <a:gd name="adj1" fmla="val -84129"/>
              <a:gd name="adj2" fmla="val -77509"/>
              <a:gd name="adj3" fmla="val 16667"/>
            </a:avLst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 data which does not fit into F/M gender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6"/>
          <p:cNvSpPr/>
          <p:nvPr/>
        </p:nvSpPr>
        <p:spPr>
          <a:xfrm>
            <a:off x="3492374" y="1748950"/>
            <a:ext cx="1587626" cy="444477"/>
          </a:xfrm>
          <a:prstGeom prst="wedgeRoundRectCallout">
            <a:avLst>
              <a:gd name="adj1" fmla="val -81549"/>
              <a:gd name="adj2" fmla="val -18520"/>
              <a:gd name="adj3" fmla="val 16667"/>
            </a:avLst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 partitions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de-DE"/>
              <a:t>PostgreSQL: Partition by Range</a:t>
            </a:r>
            <a:endParaRPr sz="32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7"/>
          <p:cNvSpPr txBox="1">
            <a:spLocks noGrp="1"/>
          </p:cNvSpPr>
          <p:nvPr>
            <p:ph type="body" idx="2"/>
          </p:nvPr>
        </p:nvSpPr>
        <p:spPr>
          <a:xfrm>
            <a:off x="265913" y="1018433"/>
            <a:ext cx="8612100" cy="3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CREATE TABLE measurement (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  city_id         INT NOT Null,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  logdate         DATE NOT NULL,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  peaktemp        INT,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  unitsales       INT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) PARTITION BY RANGE (logdate);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CREATE TABLE measurement_y2019m02 PARTITION OF measurement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  FOR VALUES FROM ('2019-02-01') TO ('2019-03-01');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CREATE TABLE measurement_y2019m03 PARTITION OF measurement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  FOR VALUES FROM ('2019-03-01') TO ('2019-04-01');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CREATE TABLE measurement_y2019m04 PARTITION OF measurement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  FOR VALUES FROM ('2019-04-01') TO ('2019-05-01')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    PARTITION BY RANGE (peaktemp);</a:t>
            </a:r>
            <a:endParaRPr sz="1400"/>
          </a:p>
        </p:txBody>
      </p:sp>
      <p:sp>
        <p:nvSpPr>
          <p:cNvPr id="242" name="Google Shape;242;p27"/>
          <p:cNvSpPr/>
          <p:nvPr/>
        </p:nvSpPr>
        <p:spPr>
          <a:xfrm>
            <a:off x="4038276" y="4399956"/>
            <a:ext cx="1587626" cy="444477"/>
          </a:xfrm>
          <a:prstGeom prst="wedgeRoundRectCallout">
            <a:avLst>
              <a:gd name="adj1" fmla="val -87048"/>
              <a:gd name="adj2" fmla="val -45307"/>
              <a:gd name="adj3" fmla="val 16667"/>
            </a:avLst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Subpartitions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>
            <a:spLocks noGrp="1"/>
          </p:cNvSpPr>
          <p:nvPr>
            <p:ph type="title"/>
          </p:nvPr>
        </p:nvSpPr>
        <p:spPr>
          <a:xfrm>
            <a:off x="366715" y="325439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de-DE"/>
              <a:t>PostgreSQL: pg_partman</a:t>
            </a:r>
            <a:endParaRPr sz="32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8"/>
          <p:cNvSpPr txBox="1">
            <a:spLocks noGrp="1"/>
          </p:cNvSpPr>
          <p:nvPr>
            <p:ph type="body" idx="2"/>
          </p:nvPr>
        </p:nvSpPr>
        <p:spPr>
          <a:xfrm>
            <a:off x="265913" y="1018433"/>
            <a:ext cx="8612100" cy="3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de-DE" sz="1400"/>
              <a:t>PostgreSQL extension</a:t>
            </a:r>
            <a:endParaRPr sz="1400"/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de-DE" sz="1400"/>
              <a:t>Combination of stored procedures, some state tables, and cron jobs</a:t>
            </a:r>
            <a:endParaRPr sz="1400"/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de-DE" sz="1400"/>
              <a:t>https://github.com/pgpartman/pg_partman</a:t>
            </a:r>
            <a:endParaRPr sz="1400"/>
          </a:p>
          <a:p>
            <a:pPr marL="285750" lvl="0" indent="-133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postgresql.conf: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shared_preload_libraries = 'pg_partman_bgw‘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pg_partman_bgw.interval = 3600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pg_partman_bgw.role = ‘partitions'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1400"/>
              <a:t>pg_partman_bgw.dbname = ‘partitions'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1002</Words>
  <Application>Microsoft Macintosh PowerPoint</Application>
  <PresentationFormat>On-screen Show (16:9)</PresentationFormat>
  <Paragraphs>142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Proxima Nova</vt:lpstr>
      <vt:lpstr>Calibri</vt:lpstr>
      <vt:lpstr>Arial</vt:lpstr>
      <vt:lpstr>Verdana</vt:lpstr>
      <vt:lpstr>Noto Sans Symbols</vt:lpstr>
      <vt:lpstr>Pivotal Presentation Theme v1</vt:lpstr>
      <vt:lpstr> Greenplum Workshop Partitioning Postgres versus GPDB </vt:lpstr>
      <vt:lpstr>Partitioning in Postgres versus GPDB</vt:lpstr>
      <vt:lpstr>Partitioning in Greenplum Database</vt:lpstr>
      <vt:lpstr>Partitioning in PostgreSQL</vt:lpstr>
      <vt:lpstr>Greenplum: Partition by Date Range</vt:lpstr>
      <vt:lpstr>Greenplum: Partition by Numeric Range</vt:lpstr>
      <vt:lpstr>Greenplum: Partition by List</vt:lpstr>
      <vt:lpstr>PostgreSQL: Partition by Range</vt:lpstr>
      <vt:lpstr>PostgreSQL: pg_partman</vt:lpstr>
      <vt:lpstr>PostgreSQL: pg_partman</vt:lpstr>
      <vt:lpstr>Limitations in Greenplum Database</vt:lpstr>
      <vt:lpstr>Limitations in PostgreSQL</vt:lpstr>
      <vt:lpstr>Maintain Partitions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Greenplum Workshop Partitioning Postgres versus GPDB </dc:title>
  <cp:lastModifiedBy>Leonard Walstad</cp:lastModifiedBy>
  <cp:revision>2</cp:revision>
  <dcterms:modified xsi:type="dcterms:W3CDTF">2019-08-14T15:45:25Z</dcterms:modified>
</cp:coreProperties>
</file>